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Default Extension="jpg" ContentType="image/jpe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2"/>
  </p:notesMasterIdLst>
  <p:sldIdLst>
    <p:sldId id="303" r:id="rId2"/>
    <p:sldId id="295" r:id="rId3"/>
    <p:sldId id="297" r:id="rId4"/>
    <p:sldId id="299" r:id="rId5"/>
    <p:sldId id="298" r:id="rId6"/>
    <p:sldId id="296" r:id="rId7"/>
    <p:sldId id="300" r:id="rId8"/>
    <p:sldId id="301" r:id="rId9"/>
    <p:sldId id="302" r:id="rId10"/>
    <p:sldId id="306" r:id="rId11"/>
    <p:sldId id="304" r:id="rId12"/>
    <p:sldId id="307" r:id="rId13"/>
    <p:sldId id="305" r:id="rId14"/>
    <p:sldId id="308" r:id="rId15"/>
    <p:sldId id="309" r:id="rId16"/>
    <p:sldId id="310" r:id="rId17"/>
    <p:sldId id="311" r:id="rId18"/>
    <p:sldId id="314" r:id="rId19"/>
    <p:sldId id="312" r:id="rId20"/>
    <p:sldId id="313" r:id="rId2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646" autoAdjust="0"/>
    <p:restoredTop sz="86391" autoAdjust="0"/>
  </p:normalViewPr>
  <p:slideViewPr>
    <p:cSldViewPr snapToGrid="0" snapToObjects="1">
      <p:cViewPr>
        <p:scale>
          <a:sx n="81" d="100"/>
          <a:sy n="81" d="100"/>
        </p:scale>
        <p:origin x="-928" y="-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096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 snapToGrid="0" snapToObjects="1">
      <p:cViewPr varScale="1">
        <p:scale>
          <a:sx n="68" d="100"/>
          <a:sy n="68" d="100"/>
        </p:scale>
        <p:origin x="-3552" y="-104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interSettings" Target="printerSettings/printerSettings1.bin"/><Relationship Id="rId24" Type="http://schemas.openxmlformats.org/officeDocument/2006/relationships/presProps" Target="presProps.xml"/><Relationship Id="rId25" Type="http://schemas.openxmlformats.org/officeDocument/2006/relationships/viewProps" Target="viewProps.xml"/><Relationship Id="rId26" Type="http://schemas.openxmlformats.org/officeDocument/2006/relationships/theme" Target="theme/theme1.xml"/><Relationship Id="rId27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B789245-2D1F-F14F-95D0-2E2CF6CCBC27}" type="datetimeFigureOut">
              <a:rPr lang="en-US" smtClean="0"/>
              <a:t>10/15/12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72A5F33-9094-F540-BBF2-61B25D23A9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41860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9BEAED-05FA-4C4A-AACB-1B811DB627BD}" type="datetimeFigureOut">
              <a:rPr lang="en-US" smtClean="0"/>
              <a:t>10/15/12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04701A-6D21-6D49-8E32-2B60BD8DD7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95336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9BEAED-05FA-4C4A-AACB-1B811DB627BD}" type="datetimeFigureOut">
              <a:rPr lang="en-US" smtClean="0"/>
              <a:t>10/15/12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04701A-6D21-6D49-8E32-2B60BD8DD7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20327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9BEAED-05FA-4C4A-AACB-1B811DB627BD}" type="datetimeFigureOut">
              <a:rPr lang="en-US" smtClean="0"/>
              <a:t>10/15/12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04701A-6D21-6D49-8E32-2B60BD8DD7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4374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9BEAED-05FA-4C4A-AACB-1B811DB627BD}" type="datetimeFigureOut">
              <a:rPr lang="en-US" smtClean="0"/>
              <a:t>10/15/12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04701A-6D21-6D49-8E32-2B60BD8DD7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05436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9BEAED-05FA-4C4A-AACB-1B811DB627BD}" type="datetimeFigureOut">
              <a:rPr lang="en-US" smtClean="0"/>
              <a:t>10/15/12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04701A-6D21-6D49-8E32-2B60BD8DD7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6761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9BEAED-05FA-4C4A-AACB-1B811DB627BD}" type="datetimeFigureOut">
              <a:rPr lang="en-US" smtClean="0"/>
              <a:t>10/15/12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04701A-6D21-6D49-8E32-2B60BD8DD7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41983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9BEAED-05FA-4C4A-AACB-1B811DB627BD}" type="datetimeFigureOut">
              <a:rPr lang="en-US" smtClean="0"/>
              <a:t>10/15/12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04701A-6D21-6D49-8E32-2B60BD8DD7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47766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9BEAED-05FA-4C4A-AACB-1B811DB627BD}" type="datetimeFigureOut">
              <a:rPr lang="en-US" smtClean="0"/>
              <a:t>10/15/12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04701A-6D21-6D49-8E32-2B60BD8DD7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52372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9BEAED-05FA-4C4A-AACB-1B811DB627BD}" type="datetimeFigureOut">
              <a:rPr lang="en-US" smtClean="0"/>
              <a:t>10/15/12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04701A-6D21-6D49-8E32-2B60BD8DD7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73471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9BEAED-05FA-4C4A-AACB-1B811DB627BD}" type="datetimeFigureOut">
              <a:rPr lang="en-US" smtClean="0"/>
              <a:t>10/15/12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04701A-6D21-6D49-8E32-2B60BD8DD7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3360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9BEAED-05FA-4C4A-AACB-1B811DB627BD}" type="datetimeFigureOut">
              <a:rPr lang="en-US" smtClean="0"/>
              <a:t>10/15/12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04701A-6D21-6D49-8E32-2B60BD8DD7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86128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9BEAED-05FA-4C4A-AACB-1B811DB627BD}" type="datetimeFigureOut">
              <a:rPr lang="en-US" smtClean="0"/>
              <a:t>10/15/12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04701A-6D21-6D49-8E32-2B60BD8DD7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51657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.gif"/><Relationship Id="rId3" Type="http://schemas.openxmlformats.org/officeDocument/2006/relationships/image" Target="../media/image3.gif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8.jp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4.jp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5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6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7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35534" y="274638"/>
            <a:ext cx="5551266" cy="114300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BST Annual Conference 2012</a:t>
            </a:r>
            <a:br>
              <a:rPr lang="en-US" sz="3200" dirty="0" smtClean="0"/>
            </a:b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3637739"/>
            <a:ext cx="4038600" cy="3073262"/>
          </a:xfrm>
        </p:spPr>
        <p:txBody>
          <a:bodyPr>
            <a:normAutofit lnSpcReduction="10000"/>
          </a:bodyPr>
          <a:lstStyle/>
          <a:p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CASE STUDY REVIEW:	</a:t>
            </a:r>
          </a:p>
          <a:p>
            <a:r>
              <a:rPr lang="en-US" dirty="0"/>
              <a:t>	</a:t>
            </a:r>
            <a:r>
              <a:rPr lang="en-US" dirty="0" smtClean="0"/>
              <a:t>Peak Performance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  NFL Player </a:t>
            </a:r>
          </a:p>
          <a:p>
            <a:endParaRPr lang="en-US" dirty="0"/>
          </a:p>
          <a:p>
            <a:r>
              <a:rPr lang="en-US" dirty="0" smtClean="0"/>
              <a:t>ADD/ADHD Child</a:t>
            </a:r>
          </a:p>
          <a:p>
            <a:endParaRPr lang="en-US" dirty="0"/>
          </a:p>
          <a:p>
            <a:r>
              <a:rPr lang="en-US" dirty="0" smtClean="0"/>
              <a:t>Sleeping Disorder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 Adult</a:t>
            </a:r>
            <a:endParaRPr lang="en-US" dirty="0"/>
          </a:p>
        </p:txBody>
      </p:sp>
      <p:pic>
        <p:nvPicPr>
          <p:cNvPr id="5" name="Picture 4" descr="BCIA_BoardCertifiedInNeurofeedback_GoldThumbnail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993" y="3470423"/>
            <a:ext cx="1270000" cy="1280590"/>
          </a:xfrm>
          <a:prstGeom prst="rect">
            <a:avLst/>
          </a:prstGeom>
        </p:spPr>
      </p:pic>
      <p:pic>
        <p:nvPicPr>
          <p:cNvPr id="6" name="Picture 5" descr="BCIA_BoardCertifiedInBiofeedback_GreyThumbnail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993" y="5059711"/>
            <a:ext cx="1270000" cy="12954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0" y="2085428"/>
            <a:ext cx="429568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800" dirty="0" smtClean="0"/>
          </a:p>
          <a:p>
            <a:r>
              <a:rPr lang="en-US" sz="2800" dirty="0" smtClean="0"/>
              <a:t>      Leigh E. Richardson</a:t>
            </a:r>
          </a:p>
          <a:p>
            <a:r>
              <a:rPr lang="en-US" sz="2800" dirty="0"/>
              <a:t> </a:t>
            </a:r>
            <a:r>
              <a:rPr lang="en-US" sz="2800" dirty="0" smtClean="0"/>
              <a:t>     Clinical Director      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42674948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04178" y="274638"/>
            <a:ext cx="5582622" cy="114300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Loose the </a:t>
            </a:r>
            <a:r>
              <a:rPr lang="en-US" sz="2800" b="1" dirty="0" err="1" smtClean="0"/>
              <a:t>ADDitude</a:t>
            </a:r>
            <a:r>
              <a:rPr lang="en-US" sz="2800" dirty="0" smtClean="0"/>
              <a:t> You Can Do It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QEEG Data</a:t>
            </a:r>
          </a:p>
          <a:p>
            <a:pPr marL="0" indent="0">
              <a:buNone/>
            </a:pPr>
            <a:r>
              <a:rPr lang="en-US" dirty="0" smtClean="0"/>
              <a:t>    20 minutes E O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Over activation: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Frontal, Central, 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Parietal, Occipital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Beta range 12-30 HZ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 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5257800"/>
          </a:xfrm>
        </p:spPr>
        <p:txBody>
          <a:bodyPr>
            <a:normAutofit lnSpcReduction="10000"/>
          </a:bodyPr>
          <a:lstStyle/>
          <a:p>
            <a:endParaRPr lang="en-US" dirty="0" smtClean="0"/>
          </a:p>
          <a:p>
            <a:r>
              <a:rPr lang="en-US" sz="2400" dirty="0" smtClean="0"/>
              <a:t>IVA – Not valid</a:t>
            </a:r>
          </a:p>
          <a:p>
            <a:pPr marL="0" indent="0">
              <a:buNone/>
            </a:pPr>
            <a:r>
              <a:rPr lang="en-US" sz="2400" dirty="0" smtClean="0"/>
              <a:t>     Practice test – 12 mistakes</a:t>
            </a:r>
          </a:p>
          <a:p>
            <a:pPr marL="0" indent="0">
              <a:buNone/>
            </a:pPr>
            <a:endParaRPr lang="en-US" sz="2400" dirty="0" smtClean="0"/>
          </a:p>
          <a:p>
            <a:r>
              <a:rPr lang="en-US" sz="2400" dirty="0" smtClean="0"/>
              <a:t>Observed Behavior:</a:t>
            </a:r>
          </a:p>
          <a:p>
            <a:pPr marL="0" indent="0">
              <a:buNone/>
            </a:pPr>
            <a:r>
              <a:rPr lang="en-US" sz="2400" dirty="0"/>
              <a:t> </a:t>
            </a:r>
            <a:r>
              <a:rPr lang="en-US" sz="2400" dirty="0" smtClean="0"/>
              <a:t>    Excessive clicking</a:t>
            </a:r>
          </a:p>
          <a:p>
            <a:pPr marL="0" indent="0">
              <a:buNone/>
            </a:pPr>
            <a:r>
              <a:rPr lang="en-US" sz="2400" dirty="0" smtClean="0"/>
              <a:t>     Resting head on desk</a:t>
            </a:r>
          </a:p>
          <a:p>
            <a:pPr marL="0" indent="0">
              <a:buNone/>
            </a:pPr>
            <a:r>
              <a:rPr lang="en-US" sz="2400" dirty="0"/>
              <a:t> </a:t>
            </a:r>
            <a:r>
              <a:rPr lang="en-US" sz="2400" dirty="0" smtClean="0"/>
              <a:t>    Refusing to do test</a:t>
            </a:r>
          </a:p>
          <a:p>
            <a:pPr marL="0" indent="0">
              <a:buNone/>
            </a:pPr>
            <a:r>
              <a:rPr lang="en-US" sz="2400" dirty="0"/>
              <a:t> </a:t>
            </a:r>
            <a:r>
              <a:rPr lang="en-US" sz="2400" dirty="0" smtClean="0"/>
              <a:t>    Hyperactivity - Kicking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5114794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04178" y="274638"/>
            <a:ext cx="5582622" cy="114300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Loose the </a:t>
            </a:r>
            <a:r>
              <a:rPr lang="en-US" sz="2800" b="1" dirty="0" err="1" smtClean="0"/>
              <a:t>ADDitude</a:t>
            </a:r>
            <a:r>
              <a:rPr lang="en-US" sz="2800" dirty="0" smtClean="0"/>
              <a:t>  You Can Do It 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320626"/>
            <a:ext cx="4038600" cy="4537374"/>
          </a:xfrm>
        </p:spPr>
        <p:txBody>
          <a:bodyPr>
            <a:normAutofit/>
          </a:bodyPr>
          <a:lstStyle/>
          <a:p>
            <a:endParaRPr lang="en-US" dirty="0" smtClean="0"/>
          </a:p>
          <a:p>
            <a:r>
              <a:rPr lang="en-US" dirty="0" smtClean="0"/>
              <a:t>Mixed reports</a:t>
            </a:r>
          </a:p>
          <a:p>
            <a:endParaRPr lang="en-US" dirty="0" smtClean="0"/>
          </a:p>
          <a:p>
            <a:r>
              <a:rPr lang="en-US" dirty="0" smtClean="0"/>
              <a:t>No consensus on where to start</a:t>
            </a:r>
          </a:p>
          <a:p>
            <a:endParaRPr lang="en-US" dirty="0" smtClean="0"/>
          </a:p>
          <a:p>
            <a:r>
              <a:rPr lang="en-US" dirty="0" smtClean="0"/>
              <a:t>Need objective baseline</a:t>
            </a:r>
          </a:p>
          <a:p>
            <a:pPr marL="0" indent="0">
              <a:buNone/>
            </a:pPr>
            <a:r>
              <a:rPr lang="en-US" dirty="0" smtClean="0"/>
              <a:t>     not diagnosis</a:t>
            </a:r>
          </a:p>
          <a:p>
            <a:endParaRPr lang="en-US" dirty="0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320626"/>
            <a:ext cx="4038600" cy="3805537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Web </a:t>
            </a:r>
            <a:r>
              <a:rPr lang="en-US" dirty="0" err="1" smtClean="0"/>
              <a:t>Neuro</a:t>
            </a:r>
            <a:r>
              <a:rPr lang="en-US" dirty="0" smtClean="0"/>
              <a:t> Focus Test</a:t>
            </a:r>
          </a:p>
          <a:p>
            <a:pPr lvl="1"/>
            <a:r>
              <a:rPr lang="en-US" dirty="0" smtClean="0"/>
              <a:t>Self Regulation</a:t>
            </a:r>
          </a:p>
          <a:p>
            <a:pPr lvl="1"/>
            <a:r>
              <a:rPr lang="en-US" dirty="0" smtClean="0"/>
              <a:t>Thinking</a:t>
            </a:r>
          </a:p>
          <a:p>
            <a:pPr lvl="1"/>
            <a:r>
              <a:rPr lang="en-US" dirty="0" smtClean="0"/>
              <a:t>Emotion</a:t>
            </a:r>
          </a:p>
          <a:p>
            <a:pPr lvl="1"/>
            <a:r>
              <a:rPr lang="en-US" dirty="0" smtClean="0"/>
              <a:t>Feeling</a:t>
            </a:r>
          </a:p>
          <a:p>
            <a:pPr marL="457200" lvl="1" indent="0">
              <a:buNone/>
            </a:pPr>
            <a:endParaRPr lang="en-US" dirty="0"/>
          </a:p>
          <a:p>
            <a:pPr marL="457200" lvl="1" indent="0">
              <a:buNone/>
            </a:pPr>
            <a:r>
              <a:rPr lang="en-US" dirty="0" err="1" smtClean="0"/>
              <a:t>www.brainresource.com</a:t>
            </a:r>
            <a:endParaRPr lang="en-US" dirty="0" smtClean="0"/>
          </a:p>
        </p:txBody>
      </p:sp>
      <p:sp>
        <p:nvSpPr>
          <p:cNvPr id="5" name="TextBox 4"/>
          <p:cNvSpPr txBox="1"/>
          <p:nvPr/>
        </p:nvSpPr>
        <p:spPr>
          <a:xfrm>
            <a:off x="3746963" y="1540124"/>
            <a:ext cx="363388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What to do next?? </a:t>
            </a: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4580736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66888" y="274638"/>
            <a:ext cx="5817787" cy="114300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Loose the </a:t>
            </a:r>
            <a:r>
              <a:rPr lang="en-US" sz="2800" b="1" dirty="0" err="1" smtClean="0"/>
              <a:t>ADDitud</a:t>
            </a:r>
            <a:r>
              <a:rPr lang="en-US" sz="2800" dirty="0" err="1" smtClean="0"/>
              <a:t>e</a:t>
            </a:r>
            <a:r>
              <a:rPr lang="en-US" sz="2800" dirty="0" smtClean="0"/>
              <a:t> You Can Do It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-19368" y="1819719"/>
            <a:ext cx="4038600" cy="4525963"/>
          </a:xfrm>
        </p:spPr>
        <p:txBody>
          <a:bodyPr>
            <a:normAutofit fontScale="85000" lnSpcReduction="10000"/>
          </a:bodyPr>
          <a:lstStyle/>
          <a:p>
            <a:r>
              <a:rPr lang="en-US" dirty="0"/>
              <a:t> 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81759" y="1819719"/>
            <a:ext cx="7134711" cy="4525963"/>
          </a:xfrm>
        </p:spPr>
        <p:txBody>
          <a:bodyPr>
            <a:normAutofit fontScale="85000" lnSpcReduction="10000"/>
          </a:bodyPr>
          <a:lstStyle/>
          <a:p>
            <a:endParaRPr lang="en-US" b="1" dirty="0" smtClean="0"/>
          </a:p>
          <a:p>
            <a:r>
              <a:rPr lang="en-US" dirty="0" smtClean="0"/>
              <a:t>Moderate likelihood - ADHD</a:t>
            </a:r>
            <a:endParaRPr lang="en-US" dirty="0"/>
          </a:p>
          <a:p>
            <a:r>
              <a:rPr lang="en-US" b="1" dirty="0" smtClean="0"/>
              <a:t> </a:t>
            </a:r>
            <a:r>
              <a:rPr lang="en-US" dirty="0"/>
              <a:t>Learning Difficulties -</a:t>
            </a:r>
            <a:r>
              <a:rPr lang="en-US" dirty="0" smtClean="0"/>
              <a:t> </a:t>
            </a:r>
            <a:r>
              <a:rPr lang="en-US" dirty="0"/>
              <a:t>indicated by lower performance on verbal tasks (such as Verbal Interference</a:t>
            </a:r>
            <a:r>
              <a:rPr lang="en-US" dirty="0" smtClean="0"/>
              <a:t>) compared </a:t>
            </a:r>
            <a:r>
              <a:rPr lang="en-US" dirty="0"/>
              <a:t>to non-verbal tasks (such as Motor Tapping), with a difference of 2 scores or more (</a:t>
            </a:r>
            <a:r>
              <a:rPr lang="en-US" dirty="0" smtClean="0"/>
              <a:t>equivalent to </a:t>
            </a:r>
            <a:r>
              <a:rPr lang="en-US" dirty="0"/>
              <a:t>1 standard deviation) </a:t>
            </a:r>
          </a:p>
          <a:p>
            <a:r>
              <a:rPr lang="en-US" b="1" dirty="0" smtClean="0"/>
              <a:t> </a:t>
            </a:r>
            <a:r>
              <a:rPr lang="en-US" dirty="0"/>
              <a:t>Anxiety – Depression is indicated by the presence of Feelings of Anxiety-Stress and Depression in </a:t>
            </a:r>
            <a:r>
              <a:rPr lang="en-US" dirty="0" smtClean="0"/>
              <a:t>the significant range. </a:t>
            </a:r>
            <a:r>
              <a:rPr lang="en-US" dirty="0"/>
              <a:t>Additional markers in the significant range, include:</a:t>
            </a:r>
          </a:p>
          <a:p>
            <a:r>
              <a:rPr lang="en-US" dirty="0" smtClean="0"/>
              <a:t>Negativity Bias</a:t>
            </a:r>
          </a:p>
        </p:txBody>
      </p:sp>
    </p:spTree>
    <p:extLst>
      <p:ext uri="{BB962C8B-B14F-4D97-AF65-F5344CB8AC3E}">
        <p14:creationId xmlns:p14="http://schemas.microsoft.com/office/powerpoint/2010/main" val="36085023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51210" y="274638"/>
            <a:ext cx="5535589" cy="114300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Loose the </a:t>
            </a:r>
            <a:r>
              <a:rPr lang="en-US" sz="2800" b="1" dirty="0" err="1" smtClean="0"/>
              <a:t>ADDitude</a:t>
            </a:r>
            <a:r>
              <a:rPr lang="en-US" sz="2800" b="1" dirty="0" smtClean="0"/>
              <a:t> </a:t>
            </a:r>
            <a:r>
              <a:rPr lang="en-US" sz="2800" dirty="0" smtClean="0"/>
              <a:t>You Can Do It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383346"/>
            <a:ext cx="4038600" cy="3590699"/>
          </a:xfrm>
        </p:spPr>
        <p:txBody>
          <a:bodyPr>
            <a:normAutofit fontScale="92500" lnSpcReduction="10000"/>
          </a:bodyPr>
          <a:lstStyle/>
          <a:p>
            <a:endParaRPr lang="en-US" dirty="0" smtClean="0"/>
          </a:p>
          <a:p>
            <a:r>
              <a:rPr lang="en-US" dirty="0" smtClean="0"/>
              <a:t>Treatment Plan</a:t>
            </a:r>
          </a:p>
          <a:p>
            <a:pPr lvl="1"/>
            <a:r>
              <a:rPr lang="en-US" dirty="0" err="1" smtClean="0"/>
              <a:t>Neurofeedback</a:t>
            </a:r>
            <a:endParaRPr lang="en-US" dirty="0" smtClean="0"/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Biofeedback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Behavior Modification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Coaching (parents)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383346"/>
            <a:ext cx="4038600" cy="3742817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endParaRPr lang="en-US" dirty="0"/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20 sessions – first 5 had to take breaks </a:t>
            </a:r>
          </a:p>
          <a:p>
            <a:pPr lvl="1"/>
            <a:r>
              <a:rPr lang="en-US" dirty="0" smtClean="0"/>
              <a:t>Did not get it</a:t>
            </a:r>
          </a:p>
          <a:p>
            <a:pPr lvl="1"/>
            <a:endParaRPr lang="en-US" dirty="0" smtClean="0"/>
          </a:p>
          <a:p>
            <a:pPr lvl="1"/>
            <a:r>
              <a:rPr lang="en-US" dirty="0"/>
              <a:t> </a:t>
            </a:r>
            <a:r>
              <a:rPr lang="en-US" dirty="0" smtClean="0"/>
              <a:t>Positive rewards = excellent improvement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 Grandma got it</a:t>
            </a:r>
          </a:p>
          <a:p>
            <a:pPr lvl="1"/>
            <a:endParaRPr lang="en-US" dirty="0" smtClean="0"/>
          </a:p>
          <a:p>
            <a:pPr marL="457200" lvl="1" indent="0">
              <a:buNone/>
            </a:pPr>
            <a:endParaRPr lang="en-US" dirty="0" smtClean="0"/>
          </a:p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2539782" y="2022708"/>
            <a:ext cx="542447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What we did and how it worked…..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40080490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66888" y="274638"/>
            <a:ext cx="5519911" cy="114300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Loose the </a:t>
            </a:r>
            <a:r>
              <a:rPr lang="en-US" sz="2800" b="1" dirty="0" err="1" smtClean="0"/>
              <a:t>ADDitude</a:t>
            </a:r>
            <a:r>
              <a:rPr lang="en-US" sz="2800" dirty="0" smtClean="0"/>
              <a:t> You Can Do It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069748"/>
            <a:ext cx="4038600" cy="4056415"/>
          </a:xfrm>
        </p:spPr>
        <p:txBody>
          <a:bodyPr/>
          <a:lstStyle/>
          <a:p>
            <a:pPr marL="457200" lvl="1" indent="0">
              <a:buNone/>
            </a:pPr>
            <a:endParaRPr lang="en-US" dirty="0"/>
          </a:p>
          <a:p>
            <a:pPr marL="457200" lvl="1" indent="0">
              <a:buNone/>
            </a:pPr>
            <a:r>
              <a:rPr lang="en-US" dirty="0" smtClean="0"/>
              <a:t>What Mom, Dad &amp; Grandma Says:</a:t>
            </a:r>
          </a:p>
          <a:p>
            <a:pPr marL="457200" lvl="1" indent="0">
              <a:buNone/>
            </a:pPr>
            <a:endParaRPr lang="en-US" dirty="0"/>
          </a:p>
          <a:p>
            <a:pPr lvl="1"/>
            <a:r>
              <a:rPr lang="en-US" dirty="0" smtClean="0"/>
              <a:t>Improved focus</a:t>
            </a:r>
          </a:p>
          <a:p>
            <a:pPr lvl="1"/>
            <a:r>
              <a:rPr lang="en-US" dirty="0" smtClean="0"/>
              <a:t>Better behavior in classroom &amp; home</a:t>
            </a:r>
          </a:p>
          <a:p>
            <a:pPr lvl="1"/>
            <a:r>
              <a:rPr lang="en-US" dirty="0" smtClean="0"/>
              <a:t>Reading </a:t>
            </a:r>
            <a:r>
              <a:rPr lang="en-US" dirty="0" err="1" smtClean="0"/>
              <a:t>evel</a:t>
            </a:r>
            <a:r>
              <a:rPr lang="en-US" dirty="0" smtClean="0"/>
              <a:t> returned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  <a:p>
            <a:pPr marL="0" indent="0">
              <a:buNone/>
            </a:pPr>
            <a:r>
              <a:rPr lang="en-US" sz="2400" dirty="0" smtClean="0"/>
              <a:t>Next steps:</a:t>
            </a:r>
          </a:p>
          <a:p>
            <a:pPr marL="0" indent="0">
              <a:buNone/>
            </a:pPr>
            <a:endParaRPr lang="en-US" sz="2400" dirty="0"/>
          </a:p>
          <a:p>
            <a:pPr>
              <a:buFontTx/>
              <a:buChar char="-"/>
            </a:pPr>
            <a:r>
              <a:rPr lang="en-US" sz="2400" dirty="0" smtClean="0"/>
              <a:t>10 more sessions </a:t>
            </a:r>
            <a:r>
              <a:rPr lang="en-US" sz="2400" dirty="0" err="1" smtClean="0"/>
              <a:t>neuro</a:t>
            </a:r>
            <a:endParaRPr lang="en-US" sz="2400" dirty="0" smtClean="0"/>
          </a:p>
          <a:p>
            <a:pPr>
              <a:buFontTx/>
              <a:buChar char="-"/>
            </a:pPr>
            <a:r>
              <a:rPr lang="en-US" sz="2400" dirty="0"/>
              <a:t> </a:t>
            </a:r>
            <a:r>
              <a:rPr lang="en-US" sz="2400" dirty="0" smtClean="0"/>
              <a:t>Try biofeedback again</a:t>
            </a:r>
          </a:p>
          <a:p>
            <a:pPr>
              <a:buFontTx/>
              <a:buChar char="-"/>
            </a:pPr>
            <a:r>
              <a:rPr lang="en-US" sz="2400" dirty="0" smtClean="0"/>
              <a:t>Recommended counseling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8632890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78756" y="-156799"/>
            <a:ext cx="5708043" cy="1574437"/>
          </a:xfrm>
        </p:spPr>
        <p:txBody>
          <a:bodyPr>
            <a:normAutofit/>
          </a:bodyPr>
          <a:lstStyle/>
          <a:p>
            <a:r>
              <a:rPr lang="en-US" sz="2800" dirty="0" smtClean="0"/>
              <a:t>When your sleep upsets your mate..</a:t>
            </a:r>
            <a:br>
              <a:rPr lang="en-US" sz="2800" dirty="0" smtClean="0"/>
            </a:br>
            <a:r>
              <a:rPr lang="en-US" sz="2800" dirty="0" smtClean="0"/>
              <a:t>Afraid to go to sleep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6" name="Content Placeholder 5" descr="senior at sleep.jpg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692" r="27692"/>
          <a:stretch>
            <a:fillRect/>
          </a:stretch>
        </p:blipFill>
        <p:spPr>
          <a:xfrm>
            <a:off x="5793127" y="2351986"/>
            <a:ext cx="3350873" cy="3366499"/>
          </a:xfrm>
        </p:spPr>
      </p:pic>
      <p:sp>
        <p:nvSpPr>
          <p:cNvPr id="8" name="TextBox 7"/>
          <p:cNvSpPr txBox="1"/>
          <p:nvPr/>
        </p:nvSpPr>
        <p:spPr>
          <a:xfrm>
            <a:off x="203811" y="2540147"/>
            <a:ext cx="4860076" cy="49552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Meet AJ</a:t>
            </a:r>
          </a:p>
          <a:p>
            <a:r>
              <a:rPr lang="en-US" sz="2400" dirty="0" smtClean="0"/>
              <a:t>73 yrs. old – engaged</a:t>
            </a:r>
          </a:p>
          <a:p>
            <a:r>
              <a:rPr lang="en-US" sz="2400" dirty="0" smtClean="0"/>
              <a:t>Veteran – </a:t>
            </a:r>
            <a:r>
              <a:rPr lang="en-US" sz="2400" dirty="0" smtClean="0"/>
              <a:t>Korean War</a:t>
            </a:r>
            <a:endParaRPr lang="en-US" sz="2400" dirty="0" smtClean="0"/>
          </a:p>
          <a:p>
            <a:r>
              <a:rPr lang="en-US" sz="2400" dirty="0" smtClean="0"/>
              <a:t>Secret Service </a:t>
            </a:r>
          </a:p>
          <a:p>
            <a:r>
              <a:rPr lang="en-US" sz="2400" dirty="0" smtClean="0"/>
              <a:t>Trauma victim</a:t>
            </a:r>
          </a:p>
          <a:p>
            <a:r>
              <a:rPr lang="en-US" sz="2400" dirty="0" smtClean="0"/>
              <a:t>Multiple Head Injuries</a:t>
            </a:r>
          </a:p>
          <a:p>
            <a:r>
              <a:rPr lang="en-US" sz="2400" dirty="0" smtClean="0"/>
              <a:t>Talks in a foreign language</a:t>
            </a:r>
          </a:p>
          <a:p>
            <a:r>
              <a:rPr lang="en-US" sz="2400" dirty="0" smtClean="0"/>
              <a:t>Hits the bed, punches</a:t>
            </a:r>
          </a:p>
          <a:p>
            <a:r>
              <a:rPr lang="en-US" sz="2400" dirty="0" smtClean="0"/>
              <a:t>Nightmares</a:t>
            </a:r>
          </a:p>
          <a:p>
            <a:r>
              <a:rPr lang="en-US" sz="2400" dirty="0" smtClean="0"/>
              <a:t>Doesn’t remember it in the morning</a:t>
            </a:r>
          </a:p>
          <a:p>
            <a:r>
              <a:rPr lang="en-US" sz="2400" dirty="0" smtClean="0"/>
              <a:t>If it doesn’t stop, engagement is off</a:t>
            </a:r>
          </a:p>
          <a:p>
            <a:endParaRPr lang="en-US" sz="2400" dirty="0"/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406230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35533" y="-407678"/>
            <a:ext cx="5569491" cy="1825316"/>
          </a:xfrm>
        </p:spPr>
        <p:txBody>
          <a:bodyPr>
            <a:normAutofit/>
          </a:bodyPr>
          <a:lstStyle/>
          <a:p>
            <a:r>
              <a:rPr lang="en-US" sz="2800" dirty="0"/>
              <a:t>When your sleep upsets your mate..</a:t>
            </a:r>
            <a:br>
              <a:rPr lang="en-US" sz="2800" dirty="0"/>
            </a:br>
            <a:r>
              <a:rPr lang="en-US" sz="2800" dirty="0"/>
              <a:t>Afraid to go to sleep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477425"/>
            <a:ext cx="4038600" cy="3648737"/>
          </a:xfrm>
        </p:spPr>
        <p:txBody>
          <a:bodyPr/>
          <a:lstStyle/>
          <a:p>
            <a:r>
              <a:rPr lang="en-US" dirty="0" smtClean="0"/>
              <a:t>QEEG Data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 10 </a:t>
            </a:r>
            <a:r>
              <a:rPr lang="en-US" dirty="0" err="1" smtClean="0"/>
              <a:t>mins</a:t>
            </a:r>
            <a:r>
              <a:rPr lang="en-US" dirty="0" smtClean="0"/>
              <a:t>. E O 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 10 </a:t>
            </a:r>
            <a:r>
              <a:rPr lang="en-US" dirty="0" err="1" smtClean="0"/>
              <a:t>mins</a:t>
            </a:r>
            <a:r>
              <a:rPr lang="en-US" dirty="0" smtClean="0"/>
              <a:t>. E  C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Over Activation: </a:t>
            </a:r>
          </a:p>
          <a:p>
            <a:pPr marL="0" indent="0">
              <a:buNone/>
            </a:pPr>
            <a:r>
              <a:rPr lang="en-US" dirty="0" smtClean="0"/>
              <a:t>Central &amp; Occipital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477425"/>
            <a:ext cx="4038600" cy="3648738"/>
          </a:xfrm>
        </p:spPr>
        <p:txBody>
          <a:bodyPr/>
          <a:lstStyle/>
          <a:p>
            <a:r>
              <a:rPr lang="en-US" dirty="0" smtClean="0"/>
              <a:t>Ham D – Mild Depression</a:t>
            </a:r>
          </a:p>
          <a:p>
            <a:r>
              <a:rPr lang="en-US" dirty="0" smtClean="0"/>
              <a:t> He believed it was situational, had done years of talk therapy</a:t>
            </a:r>
          </a:p>
          <a:p>
            <a:r>
              <a:rPr lang="en-US" dirty="0" smtClean="0"/>
              <a:t>Tried </a:t>
            </a:r>
            <a:r>
              <a:rPr lang="en-US" dirty="0" smtClean="0"/>
              <a:t>EMDR </a:t>
            </a:r>
            <a:r>
              <a:rPr lang="en-US" dirty="0" smtClean="0"/>
              <a:t>at VA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793879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51210" y="-250880"/>
            <a:ext cx="5535589" cy="1668517"/>
          </a:xfrm>
        </p:spPr>
        <p:txBody>
          <a:bodyPr>
            <a:normAutofit/>
          </a:bodyPr>
          <a:lstStyle/>
          <a:p>
            <a:r>
              <a:rPr lang="en-US" sz="2800" dirty="0"/>
              <a:t>When your sleep upsets your mate..</a:t>
            </a:r>
            <a:br>
              <a:rPr lang="en-US" sz="2800" dirty="0"/>
            </a:br>
            <a:r>
              <a:rPr lang="en-US" sz="2800" dirty="0"/>
              <a:t>Afraid to go to sleep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 Insomnia Sleep</a:t>
            </a:r>
          </a:p>
          <a:p>
            <a:pPr marL="0" indent="0">
              <a:buNone/>
            </a:pPr>
            <a:r>
              <a:rPr lang="en-US" dirty="0" smtClean="0"/>
              <a:t> Recovery Program</a:t>
            </a:r>
          </a:p>
          <a:p>
            <a:pPr lvl="1"/>
            <a:r>
              <a:rPr lang="en-US" sz="2000" dirty="0" smtClean="0"/>
              <a:t>Stimulus Control Guidelines</a:t>
            </a:r>
          </a:p>
          <a:p>
            <a:pPr lvl="1"/>
            <a:r>
              <a:rPr lang="en-US" sz="2000" dirty="0" smtClean="0"/>
              <a:t>Change Maladaptive &amp; Bad Behaviors</a:t>
            </a:r>
          </a:p>
          <a:p>
            <a:pPr lvl="1"/>
            <a:r>
              <a:rPr lang="en-US" sz="2000" dirty="0" smtClean="0"/>
              <a:t>Establish Sleep Restriction Guidelines</a:t>
            </a:r>
          </a:p>
          <a:p>
            <a:pPr lvl="1"/>
            <a:r>
              <a:rPr lang="en-US" sz="2000" dirty="0" smtClean="0"/>
              <a:t>Introduction relaxation techniques</a:t>
            </a:r>
          </a:p>
          <a:p>
            <a:pPr marL="457200" lvl="1" indent="0">
              <a:buNone/>
            </a:pPr>
            <a:r>
              <a:rPr lang="en-US" sz="2000" dirty="0"/>
              <a:t> </a:t>
            </a:r>
            <a:r>
              <a:rPr lang="en-US" sz="2000" dirty="0" smtClean="0"/>
              <a:t> </a:t>
            </a:r>
          </a:p>
          <a:p>
            <a:pPr lvl="1"/>
            <a:endParaRPr lang="en-US" sz="2000" dirty="0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95800" y="1600200"/>
            <a:ext cx="4038600" cy="4525963"/>
          </a:xfrm>
        </p:spPr>
        <p:txBody>
          <a:bodyPr>
            <a:normAutofit lnSpcReduction="10000"/>
          </a:bodyPr>
          <a:lstStyle/>
          <a:p>
            <a:endParaRPr lang="en-US" dirty="0" smtClean="0"/>
          </a:p>
          <a:p>
            <a:endParaRPr lang="en-US" dirty="0"/>
          </a:p>
          <a:p>
            <a:r>
              <a:rPr lang="en-US" sz="2400" dirty="0" err="1" smtClean="0"/>
              <a:t>Neurofeedback</a:t>
            </a:r>
            <a:r>
              <a:rPr lang="en-US" sz="2400" dirty="0" smtClean="0"/>
              <a:t> </a:t>
            </a:r>
          </a:p>
          <a:p>
            <a:pPr lvl="1"/>
            <a:r>
              <a:rPr lang="en-US" sz="2000" dirty="0" smtClean="0"/>
              <a:t>QEEG guided &amp; Alpha/Theta</a:t>
            </a:r>
          </a:p>
          <a:p>
            <a:pPr marL="457200" lvl="1" indent="0">
              <a:buNone/>
            </a:pPr>
            <a:r>
              <a:rPr lang="en-US" sz="2000" dirty="0" smtClean="0"/>
              <a:t>(10 of each)</a:t>
            </a:r>
          </a:p>
          <a:p>
            <a:endParaRPr lang="en-US" sz="2400" dirty="0"/>
          </a:p>
          <a:p>
            <a:r>
              <a:rPr lang="en-US" sz="2400" dirty="0" smtClean="0"/>
              <a:t>Biofeedback</a:t>
            </a:r>
          </a:p>
          <a:p>
            <a:pPr lvl="1"/>
            <a:r>
              <a:rPr lang="en-US" sz="2000" dirty="0" smtClean="0"/>
              <a:t>Breathing </a:t>
            </a:r>
          </a:p>
          <a:p>
            <a:endParaRPr lang="en-US" sz="2400" dirty="0"/>
          </a:p>
          <a:p>
            <a:r>
              <a:rPr lang="en-US" sz="2400" dirty="0" smtClean="0"/>
              <a:t>Wellness Coaching</a:t>
            </a:r>
          </a:p>
          <a:p>
            <a:pPr lvl="1"/>
            <a:r>
              <a:rPr lang="en-US" sz="2000" dirty="0" smtClean="0"/>
              <a:t>Change Behaviors</a:t>
            </a:r>
          </a:p>
          <a:p>
            <a:pPr marL="0" indent="0">
              <a:buNone/>
            </a:pPr>
            <a:endParaRPr lang="en-US" sz="2400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310679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16046" y="391998"/>
            <a:ext cx="5770754" cy="1025640"/>
          </a:xfrm>
        </p:spPr>
        <p:txBody>
          <a:bodyPr>
            <a:normAutofit fontScale="90000"/>
          </a:bodyPr>
          <a:lstStyle/>
          <a:p>
            <a:r>
              <a:rPr lang="en-US" sz="3100" dirty="0" smtClean="0"/>
              <a:t>   When your sleep upsets your mate… Afraid to go to sleep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850228"/>
            <a:ext cx="8229600" cy="5007771"/>
          </a:xfrm>
        </p:spPr>
        <p:txBody>
          <a:bodyPr>
            <a:normAutofit fontScale="85000" lnSpcReduction="10000"/>
          </a:bodyPr>
          <a:lstStyle/>
          <a:p>
            <a:endParaRPr lang="en-US" dirty="0" smtClean="0"/>
          </a:p>
          <a:p>
            <a:r>
              <a:rPr lang="en-US" dirty="0"/>
              <a:t>The </a:t>
            </a:r>
            <a:r>
              <a:rPr lang="en-US" b="1" dirty="0"/>
              <a:t>importance of a cognitive approach </a:t>
            </a:r>
            <a:r>
              <a:rPr lang="en-US" dirty="0"/>
              <a:t>in treating insomnia</a:t>
            </a:r>
          </a:p>
          <a:p>
            <a:r>
              <a:rPr lang="en-US" dirty="0"/>
              <a:t>The </a:t>
            </a:r>
            <a:r>
              <a:rPr lang="en-US" b="1" dirty="0"/>
              <a:t>neurocognitive perspective is powerful</a:t>
            </a:r>
            <a:r>
              <a:rPr lang="en-US" dirty="0"/>
              <a:t>, can establish direct links, and casual directions</a:t>
            </a:r>
          </a:p>
          <a:p>
            <a:r>
              <a:rPr lang="en-US" dirty="0"/>
              <a:t>There is </a:t>
            </a:r>
            <a:r>
              <a:rPr lang="en-US" b="1" dirty="0"/>
              <a:t>evidence that hyper-arousal is implicated in insomnia</a:t>
            </a:r>
          </a:p>
          <a:p>
            <a:r>
              <a:rPr lang="en-US" dirty="0"/>
              <a:t>There is solid evidence that </a:t>
            </a:r>
            <a:r>
              <a:rPr lang="en-US" b="1" dirty="0"/>
              <a:t>CBT is effective for persistent insomnia</a:t>
            </a:r>
            <a:r>
              <a:rPr lang="en-US" dirty="0"/>
              <a:t> and is generalizable and sustainable</a:t>
            </a:r>
          </a:p>
          <a:p>
            <a:r>
              <a:rPr lang="en-US" b="1" dirty="0"/>
              <a:t>Stimulus control therapy is most effective single treatment</a:t>
            </a:r>
          </a:p>
          <a:p>
            <a:r>
              <a:rPr lang="en-US" dirty="0"/>
              <a:t>Research supports EMG and EEG biofeedback</a:t>
            </a:r>
          </a:p>
          <a:p>
            <a:r>
              <a:rPr lang="en-US" b="1" dirty="0"/>
              <a:t>Most patients will benefit from either treating insomnia on a cognitive level</a:t>
            </a:r>
            <a:r>
              <a:rPr lang="en-US" dirty="0"/>
              <a:t> with or without medication </a:t>
            </a:r>
          </a:p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30846" y="1850229"/>
            <a:ext cx="4155954" cy="4275934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578480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25790" y="-580157"/>
            <a:ext cx="5911852" cy="2180357"/>
          </a:xfrm>
        </p:spPr>
        <p:txBody>
          <a:bodyPr>
            <a:normAutofit/>
          </a:bodyPr>
          <a:lstStyle/>
          <a:p>
            <a:r>
              <a:rPr lang="en-US" sz="2800" dirty="0"/>
              <a:t>When your sleep upsets your mate..</a:t>
            </a:r>
            <a:br>
              <a:rPr lang="en-US" sz="2800" dirty="0"/>
            </a:br>
            <a:r>
              <a:rPr lang="en-US" sz="2800" dirty="0"/>
              <a:t>Afraid to go to sleep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304947"/>
            <a:ext cx="7475700" cy="3821216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b="1" dirty="0"/>
              <a:t>When I first came to the Brain Performance Center  my sleep was violent</a:t>
            </a:r>
            <a:r>
              <a:rPr lang="en-US" dirty="0"/>
              <a:t>. I woke up one morning with my fist bloodied from banging it on the wall and didn’t even remember doing it. I was talking in my sleep and disturbing my partner’s sleep pattern. Now I am sleeping through the night, waking up more rested and having more energy each day. Everyone there helped me and made me feel very welcome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04641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307988" y="269195"/>
            <a:ext cx="5016854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BST Annual Conference 2012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 dirty="0" smtClean="0"/>
          </a:p>
          <a:p>
            <a:pPr marL="0" indent="0" algn="ctr">
              <a:buNone/>
            </a:pPr>
            <a:r>
              <a:rPr lang="en-US" dirty="0"/>
              <a:t>	</a:t>
            </a:r>
            <a:endParaRPr lang="en-US" dirty="0" smtClean="0"/>
          </a:p>
          <a:p>
            <a:pPr marL="0" indent="0" algn="ctr">
              <a:buNone/>
            </a:pPr>
            <a:r>
              <a:rPr lang="en-US" sz="3200" dirty="0" smtClean="0"/>
              <a:t>PEAK PERFORMANCE PUT YOUR</a:t>
            </a:r>
          </a:p>
          <a:p>
            <a:pPr marL="0" indent="0" algn="ctr">
              <a:buNone/>
            </a:pPr>
            <a:r>
              <a:rPr lang="en-US" sz="3200" dirty="0" smtClean="0"/>
              <a:t>GAME FACE ON,</a:t>
            </a:r>
          </a:p>
          <a:p>
            <a:pPr marL="0" indent="0" algn="ctr">
              <a:buNone/>
            </a:pPr>
            <a:r>
              <a:rPr lang="en-US" sz="3200" dirty="0" smtClean="0"/>
              <a:t>FOCUS &amp; BREATHE!!</a:t>
            </a:r>
            <a:endParaRPr lang="en-US" sz="3200" dirty="0"/>
          </a:p>
        </p:txBody>
      </p:sp>
      <p:pic>
        <p:nvPicPr>
          <p:cNvPr id="8" name="Content Placeholder 7" descr="NFL-nfl-.jpg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115" r="22115"/>
          <a:stretch>
            <a:fillRect/>
          </a:stretch>
        </p:blipFill>
        <p:spPr>
          <a:xfrm>
            <a:off x="4495800" y="2038389"/>
            <a:ext cx="4038600" cy="3899616"/>
          </a:xfrm>
        </p:spPr>
      </p:pic>
    </p:spTree>
    <p:extLst>
      <p:ext uri="{BB962C8B-B14F-4D97-AF65-F5344CB8AC3E}">
        <p14:creationId xmlns:p14="http://schemas.microsoft.com/office/powerpoint/2010/main" val="18926279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82567" y="-188159"/>
            <a:ext cx="5504233" cy="1605797"/>
          </a:xfrm>
        </p:spPr>
        <p:txBody>
          <a:bodyPr/>
          <a:lstStyle/>
          <a:p>
            <a:r>
              <a:rPr lang="en-US" dirty="0" smtClean="0"/>
              <a:t>Q &amp; 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055774" cy="4525963"/>
          </a:xfrm>
        </p:spPr>
        <p:txBody>
          <a:bodyPr>
            <a:normAutofit fontScale="85000" lnSpcReduction="10000"/>
          </a:bodyPr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pPr marL="0" indent="0" algn="ctr">
              <a:buNone/>
            </a:pPr>
            <a:r>
              <a:rPr lang="en-US" b="1" dirty="0">
                <a:solidFill>
                  <a:schemeClr val="tx2">
                    <a:lumMod val="75000"/>
                  </a:schemeClr>
                </a:solidFill>
              </a:rPr>
              <a:t>Leigh Richardson, BCN, BCB, CWC</a:t>
            </a:r>
          </a:p>
          <a:p>
            <a:pPr marL="0" indent="0" algn="ctr">
              <a:buNone/>
            </a:pPr>
            <a:r>
              <a:rPr lang="en-US" dirty="0"/>
              <a:t>Brain Performance Center</a:t>
            </a:r>
          </a:p>
          <a:p>
            <a:pPr marL="0" indent="0" algn="ctr">
              <a:buNone/>
            </a:pPr>
            <a:r>
              <a:rPr lang="en-US" dirty="0"/>
              <a:t>910 E. Southlake Blvd, Ste. 165</a:t>
            </a:r>
          </a:p>
          <a:p>
            <a:pPr marL="0" indent="0" algn="ctr">
              <a:buNone/>
            </a:pPr>
            <a:r>
              <a:rPr lang="en-US" dirty="0"/>
              <a:t>Southlake, TX  76092</a:t>
            </a:r>
          </a:p>
          <a:p>
            <a:pPr marL="0" indent="0" algn="ctr">
              <a:buNone/>
            </a:pPr>
            <a:r>
              <a:rPr lang="en-US" sz="7200" b="1" dirty="0">
                <a:solidFill>
                  <a:schemeClr val="tx2">
                    <a:lumMod val="75000"/>
                  </a:schemeClr>
                </a:solidFill>
              </a:rPr>
              <a:t>817-500-4863</a:t>
            </a:r>
          </a:p>
          <a:p>
            <a:pPr marL="0" indent="0" algn="ctr">
              <a:buNone/>
            </a:pPr>
            <a:r>
              <a:rPr lang="en-US" sz="4400" b="1" dirty="0" err="1">
                <a:solidFill>
                  <a:schemeClr val="accent6">
                    <a:lumMod val="75000"/>
                  </a:schemeClr>
                </a:solidFill>
              </a:rPr>
              <a:t>www.TheBrainPerformanceCenter.com</a:t>
            </a:r>
            <a:endParaRPr lang="en-US" sz="4400" b="1" dirty="0">
              <a:solidFill>
                <a:schemeClr val="accent6">
                  <a:lumMod val="75000"/>
                </a:schemeClr>
              </a:solidFill>
            </a:endParaRP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85000" lnSpcReduction="10000"/>
          </a:bodyPr>
          <a:lstStyle/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33628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199" y="1600200"/>
            <a:ext cx="8182567" cy="4525963"/>
          </a:xfrm>
        </p:spPr>
        <p:txBody>
          <a:bodyPr>
            <a:normAutofit/>
          </a:bodyPr>
          <a:lstStyle/>
          <a:p>
            <a:endParaRPr lang="en-US" dirty="0" smtClean="0"/>
          </a:p>
          <a:p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57145" y="1865909"/>
            <a:ext cx="5629656" cy="4562854"/>
          </a:xfrm>
        </p:spPr>
        <p:txBody>
          <a:bodyPr>
            <a:normAutofit/>
          </a:bodyPr>
          <a:lstStyle/>
          <a:p>
            <a:r>
              <a:rPr lang="en-US" dirty="0" smtClean="0"/>
              <a:t>Meet JR – 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sz="2400" dirty="0" smtClean="0"/>
              <a:t> TCU Grad – Football Scholarship</a:t>
            </a:r>
          </a:p>
          <a:p>
            <a:pPr marL="0" indent="0">
              <a:buNone/>
            </a:pPr>
            <a:r>
              <a:rPr lang="en-US" sz="2400" dirty="0"/>
              <a:t>	</a:t>
            </a:r>
            <a:r>
              <a:rPr lang="en-US" sz="2400" dirty="0" smtClean="0"/>
              <a:t>  Returning to 2</a:t>
            </a:r>
            <a:r>
              <a:rPr lang="en-US" sz="2400" baseline="30000" dirty="0" smtClean="0"/>
              <a:t>nd</a:t>
            </a:r>
            <a:r>
              <a:rPr lang="en-US" sz="2400" dirty="0" smtClean="0"/>
              <a:t> </a:t>
            </a:r>
            <a:r>
              <a:rPr lang="en-US" sz="2400" dirty="0" err="1" smtClean="0"/>
              <a:t>yr</a:t>
            </a:r>
            <a:r>
              <a:rPr lang="en-US" sz="2400" dirty="0" smtClean="0"/>
              <a:t> NFL active player</a:t>
            </a:r>
          </a:p>
          <a:p>
            <a:pPr marL="0" indent="0">
              <a:buNone/>
            </a:pPr>
            <a:r>
              <a:rPr lang="en-US" sz="2400" dirty="0"/>
              <a:t>	</a:t>
            </a:r>
            <a:r>
              <a:rPr lang="en-US" sz="2400" dirty="0" smtClean="0"/>
              <a:t>  Life was good 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 smtClean="0"/>
              <a:t>Goal:  Improve focus and speed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	     (No anxiety/depression)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 smtClean="0"/>
              <a:t>Training Period:  5 weeks</a:t>
            </a:r>
          </a:p>
          <a:p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 flipH="1">
            <a:off x="3276633" y="0"/>
            <a:ext cx="536313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  <a:p>
            <a:endParaRPr lang="en-US" dirty="0" smtClean="0"/>
          </a:p>
          <a:p>
            <a:r>
              <a:rPr lang="en-US" sz="2800" dirty="0" smtClean="0"/>
              <a:t>    Peak Performance Case Study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4613275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25790" y="0"/>
            <a:ext cx="5661009" cy="114300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Peak Performance Case Study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575332" cy="4525963"/>
          </a:xfrm>
        </p:spPr>
        <p:txBody>
          <a:bodyPr>
            <a:normAutofit fontScale="92500" lnSpcReduction="10000"/>
          </a:bodyPr>
          <a:lstStyle/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QEEG – </a:t>
            </a:r>
            <a:r>
              <a:rPr lang="en-US" sz="2400" dirty="0" smtClean="0"/>
              <a:t>20 </a:t>
            </a:r>
            <a:r>
              <a:rPr lang="en-US" sz="2400" dirty="0" err="1" smtClean="0"/>
              <a:t>mins</a:t>
            </a:r>
            <a:r>
              <a:rPr lang="en-US" sz="2400" dirty="0" smtClean="0"/>
              <a:t> data</a:t>
            </a:r>
          </a:p>
          <a:p>
            <a:pPr marL="0" indent="0">
              <a:buNone/>
            </a:pPr>
            <a:r>
              <a:rPr lang="en-US" sz="2400" dirty="0"/>
              <a:t>	</a:t>
            </a:r>
            <a:r>
              <a:rPr lang="en-US" sz="2400" dirty="0" smtClean="0"/>
              <a:t>10 Eyes Open</a:t>
            </a:r>
          </a:p>
          <a:p>
            <a:pPr marL="0" indent="0">
              <a:buNone/>
            </a:pPr>
            <a:r>
              <a:rPr lang="en-US" sz="2400" dirty="0"/>
              <a:t>	</a:t>
            </a:r>
            <a:r>
              <a:rPr lang="en-US" sz="2400" dirty="0" smtClean="0"/>
              <a:t>10 Eyes Closed</a:t>
            </a:r>
          </a:p>
          <a:p>
            <a:pPr marL="0" indent="0">
              <a:buNone/>
            </a:pPr>
            <a:r>
              <a:rPr lang="en-US" sz="2400" dirty="0" smtClean="0"/>
              <a:t>    </a:t>
            </a:r>
            <a:endParaRPr lang="en-US" sz="2400" dirty="0"/>
          </a:p>
          <a:p>
            <a:pPr marL="0" indent="0">
              <a:buNone/>
            </a:pPr>
            <a:r>
              <a:rPr lang="en-US" sz="2400" dirty="0" smtClean="0"/>
              <a:t>	1 – 2 Std. Dev. Over Activated</a:t>
            </a:r>
          </a:p>
          <a:p>
            <a:pPr marL="0" indent="0">
              <a:buNone/>
            </a:pPr>
            <a:r>
              <a:rPr lang="en-US" sz="2400" dirty="0"/>
              <a:t>	</a:t>
            </a:r>
            <a:r>
              <a:rPr lang="en-US" sz="2400" dirty="0" smtClean="0"/>
              <a:t>Frontal, Central, Parietal</a:t>
            </a:r>
          </a:p>
          <a:p>
            <a:pPr marL="0" indent="0">
              <a:buNone/>
            </a:pPr>
            <a:r>
              <a:rPr lang="en-US" sz="2400" dirty="0"/>
              <a:t>	</a:t>
            </a:r>
            <a:r>
              <a:rPr lang="en-US" sz="2400" dirty="0" smtClean="0"/>
              <a:t>        2 – 6 HZ</a:t>
            </a:r>
          </a:p>
          <a:p>
            <a:pPr marL="0" indent="0">
              <a:buNone/>
            </a:pPr>
            <a:r>
              <a:rPr lang="en-US" sz="2400" dirty="0"/>
              <a:t>	</a:t>
            </a:r>
            <a:r>
              <a:rPr lang="en-US" sz="2400" dirty="0" smtClean="0"/>
              <a:t>Under activated 17 – 20 HZ</a:t>
            </a:r>
          </a:p>
          <a:p>
            <a:pPr marL="0" indent="0">
              <a:buNone/>
            </a:pPr>
            <a:r>
              <a:rPr lang="en-US" sz="2400" dirty="0" smtClean="0"/>
              <a:t>	QEEG Guided </a:t>
            </a:r>
            <a:r>
              <a:rPr lang="en-US" sz="2400" dirty="0" err="1" smtClean="0"/>
              <a:t>Neurofeedback</a:t>
            </a:r>
            <a:endParaRPr lang="en-US" sz="240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32532" y="1600200"/>
            <a:ext cx="4111468" cy="4525963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endParaRPr lang="en-US" dirty="0"/>
          </a:p>
          <a:p>
            <a:r>
              <a:rPr lang="en-US" dirty="0" smtClean="0"/>
              <a:t>IVA </a:t>
            </a:r>
          </a:p>
          <a:p>
            <a:pPr marL="457200" lvl="1" indent="0">
              <a:buNone/>
            </a:pPr>
            <a:r>
              <a:rPr lang="en-US" dirty="0" smtClean="0"/>
              <a:t>Auditory – Valid</a:t>
            </a:r>
          </a:p>
          <a:p>
            <a:pPr marL="457200" lvl="1" indent="0">
              <a:buNone/>
            </a:pPr>
            <a:r>
              <a:rPr lang="en-US" dirty="0" smtClean="0"/>
              <a:t>Visual – Valid</a:t>
            </a:r>
          </a:p>
          <a:p>
            <a:pPr marL="457200" lvl="1" indent="0">
              <a:buNone/>
            </a:pPr>
            <a:r>
              <a:rPr lang="en-US" dirty="0" smtClean="0"/>
              <a:t>No Processing Issues</a:t>
            </a:r>
          </a:p>
          <a:p>
            <a:pPr marL="457200" lvl="1" indent="0">
              <a:buNone/>
            </a:pPr>
            <a:endParaRPr lang="en-US" dirty="0" smtClean="0"/>
          </a:p>
          <a:p>
            <a:r>
              <a:rPr lang="en-US" dirty="0"/>
              <a:t>Treatment Included:</a:t>
            </a:r>
          </a:p>
          <a:p>
            <a:pPr lvl="1"/>
            <a:r>
              <a:rPr lang="en-US" dirty="0" err="1"/>
              <a:t>Neurofeedback</a:t>
            </a:r>
            <a:endParaRPr lang="en-US" dirty="0"/>
          </a:p>
          <a:p>
            <a:pPr lvl="1"/>
            <a:r>
              <a:rPr lang="en-US" dirty="0"/>
              <a:t>Biofeedback </a:t>
            </a:r>
          </a:p>
          <a:p>
            <a:pPr lvl="1"/>
            <a:r>
              <a:rPr lang="en-US" dirty="0"/>
              <a:t>Eye Q - Visual Processing </a:t>
            </a:r>
          </a:p>
          <a:p>
            <a:pPr lvl="1"/>
            <a:r>
              <a:rPr lang="en-US" dirty="0"/>
              <a:t>Physical Training</a:t>
            </a:r>
          </a:p>
          <a:p>
            <a:pPr marL="457200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86434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60954" y="274638"/>
            <a:ext cx="5425845" cy="114300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Peak Performance  Case Study 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87693" y="2163827"/>
            <a:ext cx="6349456" cy="3962336"/>
          </a:xfrm>
        </p:spPr>
        <p:txBody>
          <a:bodyPr>
            <a:normAutofit fontScale="25000" lnSpcReduction="20000"/>
          </a:bodyPr>
          <a:lstStyle/>
          <a:p>
            <a:endParaRPr lang="en-US" sz="8000" dirty="0" smtClean="0"/>
          </a:p>
          <a:p>
            <a:pPr marL="0" indent="0">
              <a:buNone/>
            </a:pPr>
            <a:r>
              <a:rPr lang="en-US" sz="8000" dirty="0" smtClean="0"/>
              <a:t>Our starting point…</a:t>
            </a:r>
          </a:p>
          <a:p>
            <a:pPr marL="0" indent="0">
              <a:buNone/>
            </a:pPr>
            <a:endParaRPr lang="en-US" sz="8000" dirty="0" smtClean="0"/>
          </a:p>
          <a:p>
            <a:r>
              <a:rPr lang="en-US" sz="8000" dirty="0" smtClean="0"/>
              <a:t>Focus Scale 1 – 10 –Beginning  3</a:t>
            </a:r>
          </a:p>
          <a:p>
            <a:endParaRPr lang="en-US" sz="8000" dirty="0"/>
          </a:p>
          <a:p>
            <a:r>
              <a:rPr lang="en-US" sz="8000" dirty="0" smtClean="0"/>
              <a:t>Self Awareness – Limited</a:t>
            </a:r>
          </a:p>
          <a:p>
            <a:endParaRPr lang="en-US" sz="8000" dirty="0"/>
          </a:p>
          <a:p>
            <a:r>
              <a:rPr lang="en-US" sz="8000" dirty="0" smtClean="0"/>
              <a:t>Speed – Agility &amp; Running Speed </a:t>
            </a:r>
            <a:endParaRPr lang="en-US" sz="8000" dirty="0"/>
          </a:p>
          <a:p>
            <a:pPr marL="0" indent="0">
              <a:buNone/>
            </a:pPr>
            <a:endParaRPr lang="en-US" sz="8000" dirty="0"/>
          </a:p>
          <a:p>
            <a:r>
              <a:rPr lang="en-US" sz="8000" dirty="0" smtClean="0"/>
              <a:t>Visual Processing:</a:t>
            </a:r>
          </a:p>
          <a:p>
            <a:pPr lvl="1"/>
            <a:r>
              <a:rPr lang="en-US" sz="7600" dirty="0" smtClean="0"/>
              <a:t>Improve tracking skills</a:t>
            </a:r>
          </a:p>
          <a:p>
            <a:pPr lvl="1"/>
            <a:r>
              <a:rPr lang="en-US" sz="8000" dirty="0" smtClean="0"/>
              <a:t>Read 1 to 2 pages</a:t>
            </a:r>
          </a:p>
          <a:p>
            <a:pPr marL="457200" lvl="1" indent="0">
              <a:buNone/>
            </a:pPr>
            <a:endParaRPr lang="en-US" sz="8000" dirty="0"/>
          </a:p>
          <a:p>
            <a:pPr marL="457200" lvl="1" indent="0">
              <a:buNone/>
            </a:pPr>
            <a:endParaRPr lang="en-US" sz="8000" dirty="0" smtClean="0"/>
          </a:p>
          <a:p>
            <a:pPr lvl="1"/>
            <a:endParaRPr lang="en-US" dirty="0"/>
          </a:p>
          <a:p>
            <a:pPr marL="457200" lvl="1" indent="0">
              <a:buNone/>
            </a:pPr>
            <a:endParaRPr lang="en-US" dirty="0" smtClean="0"/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  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25000" lnSpcReduction="20000"/>
          </a:bodyPr>
          <a:lstStyle/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endParaRPr lang="en-US" sz="5000" b="1" dirty="0" smtClean="0"/>
          </a:p>
        </p:txBody>
      </p:sp>
      <p:pic>
        <p:nvPicPr>
          <p:cNvPr id="5" name="Picture 4" descr="8836451-football-player-in-helmet-on-field-portrait-portrait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6086" y="2550358"/>
            <a:ext cx="2963078" cy="26396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81722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51210" y="274638"/>
            <a:ext cx="5535589" cy="114300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Peak Performance Case Study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007028"/>
            <a:ext cx="4038600" cy="4531494"/>
          </a:xfrm>
        </p:spPr>
        <p:txBody>
          <a:bodyPr/>
          <a:lstStyle/>
          <a:p>
            <a:endParaRPr lang="en-US" dirty="0" smtClean="0"/>
          </a:p>
          <a:p>
            <a:r>
              <a:rPr lang="en-US" dirty="0" err="1" smtClean="0"/>
              <a:t>Neurofeedback</a:t>
            </a:r>
            <a:r>
              <a:rPr lang="en-US" dirty="0" smtClean="0"/>
              <a:t> Training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sz="2400" dirty="0" smtClean="0"/>
              <a:t>“Performance Based”</a:t>
            </a:r>
          </a:p>
          <a:p>
            <a:pPr marL="0" indent="0">
              <a:buNone/>
            </a:pPr>
            <a:r>
              <a:rPr lang="en-US" sz="2400" dirty="0"/>
              <a:t>	</a:t>
            </a:r>
            <a:r>
              <a:rPr lang="en-US" sz="2400" dirty="0" smtClean="0"/>
              <a:t>  40 minute sessions</a:t>
            </a:r>
          </a:p>
          <a:p>
            <a:pPr marL="0" indent="0">
              <a:buNone/>
            </a:pPr>
            <a:r>
              <a:rPr lang="en-US" sz="2400" dirty="0"/>
              <a:t>	</a:t>
            </a:r>
            <a:r>
              <a:rPr lang="en-US" sz="2400" dirty="0" smtClean="0"/>
              <a:t>   20 min – F3 F4</a:t>
            </a:r>
          </a:p>
          <a:p>
            <a:pPr marL="0" indent="0">
              <a:buNone/>
            </a:pPr>
            <a:r>
              <a:rPr lang="en-US" sz="2400" dirty="0"/>
              <a:t>	</a:t>
            </a:r>
            <a:r>
              <a:rPr lang="en-US" sz="2400" dirty="0" smtClean="0"/>
              <a:t>   20 min – C3 C4</a:t>
            </a:r>
          </a:p>
          <a:p>
            <a:pPr marL="0" indent="0">
              <a:buNone/>
            </a:pPr>
            <a:r>
              <a:rPr lang="en-US" sz="2400" dirty="0" smtClean="0"/>
              <a:t>	   Alternating Rewards</a:t>
            </a:r>
          </a:p>
          <a:p>
            <a:pPr marL="0" indent="0">
              <a:buNone/>
            </a:pPr>
            <a:r>
              <a:rPr lang="en-US" sz="2400" dirty="0" smtClean="0"/>
              <a:t>	    “Bop It”	</a:t>
            </a:r>
          </a:p>
          <a:p>
            <a:pPr marL="0" indent="0">
              <a:buNone/>
            </a:pPr>
            <a:r>
              <a:rPr lang="en-US" sz="2000" dirty="0"/>
              <a:t>	</a:t>
            </a:r>
            <a:endParaRPr lang="en-US" dirty="0"/>
          </a:p>
        </p:txBody>
      </p:sp>
      <p:pic>
        <p:nvPicPr>
          <p:cNvPr id="7" name="Content Placeholder 6" descr="bopit3.jpg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84" r="5384"/>
          <a:stretch>
            <a:fillRect/>
          </a:stretch>
        </p:blipFill>
        <p:spPr>
          <a:xfrm>
            <a:off x="4844398" y="2602864"/>
            <a:ext cx="3842401" cy="3355500"/>
          </a:xfrm>
        </p:spPr>
      </p:pic>
    </p:spTree>
    <p:extLst>
      <p:ext uri="{BB962C8B-B14F-4D97-AF65-F5344CB8AC3E}">
        <p14:creationId xmlns:p14="http://schemas.microsoft.com/office/powerpoint/2010/main" val="13934443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72822" y="274638"/>
            <a:ext cx="5613977" cy="114300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Peak Performance Case Study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46594" y="1600200"/>
            <a:ext cx="3649206" cy="4525963"/>
          </a:xfrm>
        </p:spPr>
        <p:txBody>
          <a:bodyPr/>
          <a:lstStyle/>
          <a:p>
            <a:endParaRPr lang="en-US" dirty="0" smtClean="0"/>
          </a:p>
          <a:p>
            <a:endParaRPr lang="en-US" dirty="0" smtClean="0"/>
          </a:p>
          <a:p>
            <a:r>
              <a:rPr lang="en-US" sz="3200" dirty="0" smtClean="0"/>
              <a:t>Biofeedback</a:t>
            </a:r>
          </a:p>
          <a:p>
            <a:pPr lvl="1"/>
            <a:r>
              <a:rPr lang="en-US" dirty="0" smtClean="0"/>
              <a:t>Breathing</a:t>
            </a:r>
          </a:p>
          <a:p>
            <a:pPr lvl="1"/>
            <a:r>
              <a:rPr lang="en-US" dirty="0" smtClean="0"/>
              <a:t>Pacer (</a:t>
            </a:r>
            <a:r>
              <a:rPr lang="en-US" dirty="0" err="1" smtClean="0"/>
              <a:t>www.bfe.org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Wild Divine &amp; Heart Math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  <a:p>
            <a:r>
              <a:rPr lang="en-US" sz="3200" dirty="0" smtClean="0"/>
              <a:t>Eye Q </a:t>
            </a:r>
          </a:p>
          <a:p>
            <a:pPr lvl="1"/>
            <a:r>
              <a:rPr lang="en-US" dirty="0" smtClean="0"/>
              <a:t>Personal Training Center</a:t>
            </a:r>
          </a:p>
          <a:p>
            <a:pPr lvl="1"/>
            <a:r>
              <a:rPr lang="en-US" dirty="0" smtClean="0"/>
              <a:t>Develop eye brain  connection and         strengthen 6 sets of eye muscles</a:t>
            </a:r>
          </a:p>
          <a:p>
            <a:pPr lvl="1"/>
            <a:r>
              <a:rPr lang="en-US" dirty="0" smtClean="0"/>
              <a:t> Designed to create processing pattern</a:t>
            </a:r>
          </a:p>
          <a:p>
            <a:pPr marL="457200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46567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23666" y="274638"/>
            <a:ext cx="5363134" cy="114300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Peak Performance Case Study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pPr marL="0" indent="0">
              <a:buNone/>
            </a:pPr>
            <a:r>
              <a:rPr lang="en-US" sz="3600" dirty="0" smtClean="0"/>
              <a:t>RESULTS…………</a:t>
            </a:r>
            <a:endParaRPr lang="en-US" sz="360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966450" y="1600200"/>
            <a:ext cx="472035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Focus went from 3 to 6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combination bio/</a:t>
            </a:r>
            <a:r>
              <a:rPr lang="en-US" dirty="0" err="1" smtClean="0"/>
              <a:t>neuro</a:t>
            </a:r>
            <a:r>
              <a:rPr lang="en-US" dirty="0" smtClean="0"/>
              <a:t> </a:t>
            </a:r>
          </a:p>
          <a:p>
            <a:r>
              <a:rPr lang="en-US" dirty="0" smtClean="0"/>
              <a:t>Running speed improved shaved seconds off time</a:t>
            </a:r>
          </a:p>
          <a:p>
            <a:r>
              <a:rPr lang="en-US" dirty="0" smtClean="0"/>
              <a:t>Was reading 1 to 2 chapters in a book at a time</a:t>
            </a:r>
          </a:p>
          <a:p>
            <a:r>
              <a:rPr lang="en-US" dirty="0" smtClean="0"/>
              <a:t>Felt through better focus was visually tracking better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00587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60954" y="274638"/>
            <a:ext cx="5425845" cy="114300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Loose the </a:t>
            </a:r>
            <a:r>
              <a:rPr lang="en-US" sz="3200" b="1" dirty="0" err="1" smtClean="0"/>
              <a:t>ADDitude</a:t>
            </a:r>
            <a:r>
              <a:rPr lang="en-US" sz="2800" dirty="0" smtClean="0"/>
              <a:t>  You Can Do It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sz="2400" dirty="0" smtClean="0"/>
          </a:p>
          <a:p>
            <a:r>
              <a:rPr lang="en-US" dirty="0" smtClean="0"/>
              <a:t>Family History</a:t>
            </a:r>
          </a:p>
          <a:p>
            <a:pPr lvl="1"/>
            <a:r>
              <a:rPr lang="en-US" dirty="0" smtClean="0"/>
              <a:t>Biological parents</a:t>
            </a:r>
          </a:p>
          <a:p>
            <a:pPr lvl="1"/>
            <a:r>
              <a:rPr lang="en-US" dirty="0" smtClean="0"/>
              <a:t> Discipline &amp; Parenting </a:t>
            </a:r>
          </a:p>
          <a:p>
            <a:pPr lvl="1"/>
            <a:r>
              <a:rPr lang="en-US" dirty="0"/>
              <a:t> </a:t>
            </a:r>
            <a:r>
              <a:rPr lang="en-US" dirty="0" smtClean="0"/>
              <a:t>Academic History</a:t>
            </a:r>
          </a:p>
          <a:p>
            <a:pPr lvl="1"/>
            <a:r>
              <a:rPr lang="en-US" dirty="0"/>
              <a:t> </a:t>
            </a:r>
            <a:r>
              <a:rPr lang="en-US" dirty="0" smtClean="0"/>
              <a:t>Significant Event</a:t>
            </a:r>
          </a:p>
          <a:p>
            <a:pPr lvl="1"/>
            <a:endParaRPr lang="en-US" sz="2000" dirty="0" smtClean="0"/>
          </a:p>
          <a:p>
            <a:pPr lvl="1"/>
            <a:endParaRPr lang="en-US" sz="1800" dirty="0" smtClean="0"/>
          </a:p>
          <a:p>
            <a:pPr marL="0" indent="0">
              <a:buNone/>
            </a:pPr>
            <a:endParaRPr lang="en-US" dirty="0" smtClean="0"/>
          </a:p>
          <a:p>
            <a:endParaRPr lang="en-US" dirty="0"/>
          </a:p>
        </p:txBody>
      </p:sp>
      <p:pic>
        <p:nvPicPr>
          <p:cNvPr id="5" name="Content Placeholder 4" descr="behavior problem.jpg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16" r="8816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121142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6650</TotalTime>
  <Words>782</Words>
  <Application>Microsoft Macintosh PowerPoint</Application>
  <PresentationFormat>On-screen Show (4:3)</PresentationFormat>
  <Paragraphs>264</Paragraphs>
  <Slides>20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Office Theme</vt:lpstr>
      <vt:lpstr>BST Annual Conference 2012 </vt:lpstr>
      <vt:lpstr>PowerPoint Presentation</vt:lpstr>
      <vt:lpstr>PowerPoint Presentation</vt:lpstr>
      <vt:lpstr>Peak Performance Case Study</vt:lpstr>
      <vt:lpstr>Peak Performance  Case Study </vt:lpstr>
      <vt:lpstr>Peak Performance Case Study</vt:lpstr>
      <vt:lpstr>Peak Performance Case Study</vt:lpstr>
      <vt:lpstr>Peak Performance Case Study</vt:lpstr>
      <vt:lpstr>Loose the ADDitude  You Can Do It</vt:lpstr>
      <vt:lpstr>Loose the ADDitude You Can Do It</vt:lpstr>
      <vt:lpstr>Loose the ADDitude  You Can Do It </vt:lpstr>
      <vt:lpstr>Loose the ADDitude You Can Do It</vt:lpstr>
      <vt:lpstr>Loose the ADDitude You Can Do It</vt:lpstr>
      <vt:lpstr>Loose the ADDitude You Can Do It</vt:lpstr>
      <vt:lpstr>When your sleep upsets your mate.. Afraid to go to sleep</vt:lpstr>
      <vt:lpstr>When your sleep upsets your mate.. Afraid to go to sleep</vt:lpstr>
      <vt:lpstr>When your sleep upsets your mate.. Afraid to go to sleep</vt:lpstr>
      <vt:lpstr>   When your sleep upsets your mate… Afraid to go to sleep </vt:lpstr>
      <vt:lpstr>When your sleep upsets your mate.. Afraid to go to sleep</vt:lpstr>
      <vt:lpstr>Q &amp; A</vt:lpstr>
    </vt:vector>
  </TitlesOfParts>
  <Company>The brain institute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Alternative Ways to  Health &amp; Wellness</dc:title>
  <dc:creator>Leigh Richarson</dc:creator>
  <cp:lastModifiedBy>Leigh Richarson</cp:lastModifiedBy>
  <cp:revision>128</cp:revision>
  <dcterms:created xsi:type="dcterms:W3CDTF">2012-09-22T20:55:25Z</dcterms:created>
  <dcterms:modified xsi:type="dcterms:W3CDTF">2012-10-15T20:20:58Z</dcterms:modified>
</cp:coreProperties>
</file>